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389" r:id="rId2"/>
    <p:sldId id="565" r:id="rId3"/>
    <p:sldId id="548" r:id="rId4"/>
    <p:sldId id="567" r:id="rId5"/>
    <p:sldId id="574" r:id="rId6"/>
    <p:sldId id="575" r:id="rId7"/>
    <p:sldId id="587" r:id="rId8"/>
    <p:sldId id="588" r:id="rId9"/>
    <p:sldId id="576" r:id="rId10"/>
    <p:sldId id="577" r:id="rId11"/>
    <p:sldId id="578" r:id="rId12"/>
    <p:sldId id="586" r:id="rId13"/>
    <p:sldId id="5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60"/>
    <a:srgbClr val="B7BC51"/>
    <a:srgbClr val="D2D592"/>
    <a:srgbClr val="4E9F3D"/>
    <a:srgbClr val="AAC3E8"/>
    <a:srgbClr val="5B8BD3"/>
    <a:srgbClr val="E26F72"/>
    <a:srgbClr val="F5CDCE"/>
    <a:srgbClr val="1E512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032" autoAdjust="0"/>
  </p:normalViewPr>
  <p:slideViewPr>
    <p:cSldViewPr snapToGrid="0">
      <p:cViewPr varScale="1">
        <p:scale>
          <a:sx n="59" d="100"/>
          <a:sy n="59" d="100"/>
        </p:scale>
        <p:origin x="96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23EFC-526B-4EF2-8A0A-F01C60CA2A67}" type="datetimeFigureOut">
              <a:rPr lang="en-US" smtClean="0"/>
              <a:t>1/5/2025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72F06-F6ED-43C1-A86D-15B5F2AFD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8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72F06-F6ED-43C1-A86D-15B5F2AFDEC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590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99747-687F-013D-B534-7E4C27F56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AA823F-A23E-8D09-107A-6514A51AF0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340A02-AA00-1D8D-BA02-541F81B39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03087-D540-5B4A-69AF-9ED4C3AECD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72F06-F6ED-43C1-A86D-15B5F2AFDEC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23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61192D4-3DEB-49BB-8F09-91031D57C7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6224" cy="6858000"/>
          </a:xfrm>
          <a:solidFill>
            <a:schemeClr val="accent1"/>
          </a:solidFill>
        </p:spPr>
        <p:txBody>
          <a:bodyPr tIns="1280160" anchor="ctr">
            <a:noAutofit/>
          </a:bodyPr>
          <a:lstStyle>
            <a:lvl1pPr algn="ctr">
              <a:defRPr sz="2000"/>
            </a:lvl1pPr>
          </a:lstStyle>
          <a:p>
            <a:r>
              <a:rPr lang="en-US" dirty="0"/>
              <a:t>Click to insert image here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94C4FA-8597-7449-A0F1-38E8A1C6B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1018" y="1526016"/>
            <a:ext cx="12188952" cy="2031324"/>
          </a:xfrm>
          <a:solidFill>
            <a:schemeClr val="tx1">
              <a:lumMod val="85000"/>
              <a:lumOff val="15000"/>
              <a:alpha val="60000"/>
            </a:schemeClr>
          </a:solidFill>
        </p:spPr>
        <p:txBody>
          <a:bodyPr lIns="868680" tIns="9144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7477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-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22E6D3-9558-45D3-9914-1F3B0A5BDC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88952" cy="6858000"/>
          </a:xfr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1800"/>
            </a:lvl1pPr>
          </a:lstStyle>
          <a:p>
            <a:r>
              <a:rPr lang="en-US" dirty="0"/>
              <a:t>Click to insert image or graphic here</a:t>
            </a:r>
          </a:p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DF58130-BFA9-C64B-9400-27CEC7444F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966" y="2338086"/>
            <a:ext cx="10541219" cy="2164466"/>
          </a:xfrm>
        </p:spPr>
        <p:txBody>
          <a:bodyPr lIns="0">
            <a:noAutofit/>
          </a:bodyPr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edit master text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9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Imag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3">
            <a:extLst>
              <a:ext uri="{FF2B5EF4-FFF2-40B4-BE49-F238E27FC236}">
                <a16:creationId xmlns:a16="http://schemas.microsoft.com/office/drawing/2014/main" id="{63C9361F-F5AC-124A-A751-F276961C97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175" y="528629"/>
            <a:ext cx="10542707" cy="479900"/>
          </a:xfrm>
        </p:spPr>
        <p:txBody>
          <a:bodyPr lIns="0" tIns="0" rIns="0" bIns="0" anchor="t">
            <a:noAutofit/>
          </a:bodyPr>
          <a:lstStyle>
            <a:lvl1pPr>
              <a:defRPr sz="36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text</a:t>
            </a:r>
            <a:br>
              <a:rPr lang="en-US" dirty="0"/>
            </a:br>
            <a:endParaRPr lang="en-US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E110C240-E84A-BB4D-911E-3069CAF91A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3176" y="1018950"/>
            <a:ext cx="10542706" cy="4799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title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1B2370-69F6-454B-ACB1-3BCDAE4D8D5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3175" y="1963738"/>
            <a:ext cx="7320225" cy="421798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to insert image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485AAEB-729B-0E45-AA2A-8821D226E7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0220" y="3888618"/>
            <a:ext cx="2389094" cy="4799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3BA4E48D-7640-4648-AD2A-35EB9295CC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60220" y="5322378"/>
            <a:ext cx="2389094" cy="8597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269461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-bleed Imag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3">
            <a:extLst>
              <a:ext uri="{FF2B5EF4-FFF2-40B4-BE49-F238E27FC236}">
                <a16:creationId xmlns:a16="http://schemas.microsoft.com/office/drawing/2014/main" id="{3265DD9D-6018-7248-B068-226B5087E3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175" y="528629"/>
            <a:ext cx="10540405" cy="479900"/>
          </a:xfrm>
        </p:spPr>
        <p:txBody>
          <a:bodyPr lIns="0" tIns="0" rIns="0" bIns="0" anchor="t">
            <a:noAutofit/>
          </a:bodyPr>
          <a:lstStyle>
            <a:lvl1pPr>
              <a:defRPr sz="36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text</a:t>
            </a:r>
            <a:br>
              <a:rPr lang="en-US" dirty="0"/>
            </a:br>
            <a:endParaRPr lang="en-US" dirty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2BB5A709-E25A-CC47-AE58-EC9F42EF12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3176" y="1018950"/>
            <a:ext cx="10540404" cy="4799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title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BB3087-49AA-480C-A462-1133A6E7C6C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2066536"/>
            <a:ext cx="12188951" cy="480060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to insert image here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0AF7B98-3554-234B-A9A0-828B8E3E86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66537"/>
            <a:ext cx="6096000" cy="4800604"/>
          </a:xfrm>
          <a:solidFill>
            <a:srgbClr val="262626">
              <a:alpha val="61961"/>
            </a:srgbClr>
          </a:solidFill>
        </p:spPr>
        <p:txBody>
          <a:bodyPr lIns="1920240" tIns="274320" anchor="ctr" anchorCtr="0">
            <a:normAutofit/>
          </a:bodyPr>
          <a:lstStyle>
            <a:lvl1pPr marL="0" indent="0" algn="l">
              <a:lnSpc>
                <a:spcPct val="60000"/>
              </a:lnSpc>
              <a:buNone/>
              <a:defRPr sz="16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text style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308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E667F-4D1E-EA4A-9BD5-F58C1A590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66928"/>
            <a:ext cx="10537683" cy="862621"/>
          </a:xfrm>
        </p:spPr>
        <p:txBody>
          <a:bodyPr lIns="0" tIns="0" anchor="t">
            <a:normAutofit/>
          </a:bodyPr>
          <a:lstStyle>
            <a:lvl1pPr>
              <a:defRPr sz="28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DA66A47-2551-47FC-AF11-56C9D8900AD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895600" y="2022680"/>
            <a:ext cx="3200400" cy="1225296"/>
          </a:xfrm>
          <a:solidFill>
            <a:schemeClr val="accent1"/>
          </a:solidFill>
          <a:ln w="12700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6A8B312-3B12-4FB7-8207-99056B6249D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07040" y="2022680"/>
            <a:ext cx="3200400" cy="1225296"/>
          </a:xfrm>
          <a:solidFill>
            <a:schemeClr val="accent5"/>
          </a:solidFill>
          <a:ln w="25400">
            <a:solidFill>
              <a:schemeClr val="accent5"/>
            </a:solidFill>
          </a:ln>
        </p:spPr>
        <p:txBody>
          <a:bodyPr lIns="438912" rIns="438912" anchor="ctr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edit master text style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1889AF3F-A262-4DE7-9C9F-D0730B47D914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895600" y="3470340"/>
            <a:ext cx="3200400" cy="1225296"/>
          </a:xfrm>
          <a:solidFill>
            <a:schemeClr val="accent1"/>
          </a:solidFill>
          <a:ln w="12700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3E97BC8-22E4-3141-9608-84A945A42A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0" y="3470340"/>
            <a:ext cx="3200400" cy="1225296"/>
          </a:xfrm>
          <a:solidFill>
            <a:schemeClr val="accent5"/>
          </a:solidFill>
          <a:ln w="25400">
            <a:solidFill>
              <a:schemeClr val="accent5"/>
            </a:solidFill>
          </a:ln>
        </p:spPr>
        <p:txBody>
          <a:bodyPr lIns="438912" rIns="438912" anchor="ctr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edit master text style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F4D375CF-42E3-43DD-814F-AC643A2908F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895600" y="4922214"/>
            <a:ext cx="3200400" cy="1225296"/>
          </a:xfrm>
          <a:solidFill>
            <a:schemeClr val="accent1"/>
          </a:solidFill>
          <a:ln w="12700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B752F2A-0251-4959-80B1-17743D2F9F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096000" y="4922214"/>
            <a:ext cx="3200400" cy="1225296"/>
          </a:xfrm>
          <a:solidFill>
            <a:schemeClr val="accent5"/>
          </a:solidFill>
          <a:ln w="25400">
            <a:solidFill>
              <a:schemeClr val="accent5"/>
            </a:solidFill>
          </a:ln>
        </p:spPr>
        <p:txBody>
          <a:bodyPr lIns="438912" rIns="438912" anchor="ctr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edit master text style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200"/>
            </a:lvl1pPr>
          </a:lstStyle>
          <a:p>
            <a:fld id="{A52BEA90-E6BE-45F4-8D5D-C2E01FE3DB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2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3">
            <a:extLst>
              <a:ext uri="{FF2B5EF4-FFF2-40B4-BE49-F238E27FC236}">
                <a16:creationId xmlns:a16="http://schemas.microsoft.com/office/drawing/2014/main" id="{40DEA294-B1C6-9E48-A990-C4FC91639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66928"/>
            <a:ext cx="10537683" cy="873436"/>
          </a:xfrm>
        </p:spPr>
        <p:txBody>
          <a:bodyPr lIns="0" tIns="0" rIns="0" bIns="0" anchor="t">
            <a:noAutofit/>
          </a:bodyPr>
          <a:lstStyle>
            <a:lvl1pPr>
              <a:defRPr sz="28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2A9031-5DBD-4AD9-9381-7F3F67DD857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38200" y="2540000"/>
            <a:ext cx="3043238" cy="271145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89751D94-3DF3-A241-B368-55DC9BEF38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197" y="4634096"/>
            <a:ext cx="3042684" cy="617685"/>
          </a:xfrm>
          <a:solidFill>
            <a:schemeClr val="accent4">
              <a:alpha val="90000"/>
            </a:schemeClr>
          </a:solidFill>
        </p:spPr>
        <p:txBody>
          <a:bodyPr lIns="91440" tIns="91440" anchor="ctr" anchorCtr="0">
            <a:normAutofit/>
          </a:bodyPr>
          <a:lstStyle>
            <a:lvl1pPr marL="0" indent="0" algn="ctr">
              <a:lnSpc>
                <a:spcPct val="60000"/>
              </a:lnSpc>
              <a:buNone/>
              <a:defRPr sz="16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B5A1782-324D-4E6F-B70F-B4AAAF5BE28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600994" y="2540000"/>
            <a:ext cx="3043238" cy="271145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02C2A04-A4DF-194D-9BF0-98BDCA834A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01548" y="4634097"/>
            <a:ext cx="3042684" cy="617685"/>
          </a:xfrm>
          <a:solidFill>
            <a:schemeClr val="accent2">
              <a:alpha val="90000"/>
            </a:schemeClr>
          </a:solidFill>
        </p:spPr>
        <p:txBody>
          <a:bodyPr lIns="91440" tIns="91440" anchor="ctr" anchorCtr="0">
            <a:normAutofit/>
          </a:bodyPr>
          <a:lstStyle>
            <a:lvl1pPr marL="0" indent="0" algn="ctr">
              <a:lnSpc>
                <a:spcPct val="60000"/>
              </a:lnSpc>
              <a:buNone/>
              <a:defRPr sz="16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948B0B4-59DD-4F57-BC4D-AD690F1F9A8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310557" y="2540000"/>
            <a:ext cx="3043238" cy="271145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10F1566-2F10-C94E-A440-3BE6863E41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1111" y="4636714"/>
            <a:ext cx="3042684" cy="617685"/>
          </a:xfrm>
          <a:solidFill>
            <a:schemeClr val="accent3">
              <a:alpha val="90000"/>
            </a:schemeClr>
          </a:solidFill>
        </p:spPr>
        <p:txBody>
          <a:bodyPr lIns="91440" tIns="91440" anchor="ctr" anchorCtr="0">
            <a:normAutofit/>
          </a:bodyPr>
          <a:lstStyle>
            <a:lvl1pPr marL="0" indent="0" algn="ctr">
              <a:lnSpc>
                <a:spcPct val="60000"/>
              </a:lnSpc>
              <a:buNone/>
              <a:defRPr sz="16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200"/>
            </a:lvl1pPr>
          </a:lstStyle>
          <a:p>
            <a:fld id="{A52BEA90-E6BE-45F4-8D5D-C2E01FE3DB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078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>
            <a:extLst>
              <a:ext uri="{FF2B5EF4-FFF2-40B4-BE49-F238E27FC236}">
                <a16:creationId xmlns:a16="http://schemas.microsoft.com/office/drawing/2014/main" id="{61830361-A194-9F4E-999F-05BDD53E56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66928"/>
            <a:ext cx="10537683" cy="873436"/>
          </a:xfrm>
        </p:spPr>
        <p:txBody>
          <a:bodyPr lIns="0" tIns="0" rIns="0" bIns="0" anchor="t">
            <a:noAutofit/>
          </a:bodyPr>
          <a:lstStyle>
            <a:lvl1pPr>
              <a:defRPr sz="28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09F5E-ECB4-4608-BAD6-3C0B906FBC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968500" y="1780031"/>
            <a:ext cx="3225800" cy="393020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insert image or graphic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31456E2-715C-4D0E-AEC1-EDCEF7EFE17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997700" y="1779475"/>
            <a:ext cx="3225800" cy="393020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insert image or graphic here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200"/>
            </a:lvl1pPr>
          </a:lstStyle>
          <a:p>
            <a:fld id="{A52BEA90-E6BE-45F4-8D5D-C2E01FE3DB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744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>
            <a:extLst>
              <a:ext uri="{FF2B5EF4-FFF2-40B4-BE49-F238E27FC236}">
                <a16:creationId xmlns:a16="http://schemas.microsoft.com/office/drawing/2014/main" id="{6BEBC398-0B32-5D4C-8F8E-8DA17BC07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66928"/>
            <a:ext cx="10537683" cy="873436"/>
          </a:xfrm>
        </p:spPr>
        <p:txBody>
          <a:bodyPr lIns="0" tIns="0" rIns="0" bIns="0" anchor="t">
            <a:noAutofit/>
          </a:bodyPr>
          <a:lstStyle>
            <a:lvl1pPr>
              <a:defRPr sz="28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52D11-D0BD-46AC-942A-A7F84C34C1C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38199" y="1780031"/>
            <a:ext cx="10537683" cy="457631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pPr lvl="0"/>
            <a:r>
              <a:rPr lang="en-US" dirty="0"/>
              <a:t>Click to insert image or graphic here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A52BEA90-E6BE-45F4-8D5D-C2E01FE3DB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17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0269070-4807-43E2-A9DF-90767C93C7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207239" cy="6858000"/>
          </a:xfrm>
          <a:solidFill>
            <a:schemeClr val="accent1"/>
          </a:solidFill>
        </p:spPr>
        <p:txBody>
          <a:bodyPr tIns="2560320" anchor="ctr">
            <a:noAutofit/>
          </a:bodyPr>
          <a:lstStyle>
            <a:lvl1pPr algn="ctr">
              <a:defRPr sz="1800"/>
            </a:lvl1pPr>
          </a:lstStyle>
          <a:p>
            <a:r>
              <a:rPr lang="en-US" dirty="0"/>
              <a:t>Click to insert image here</a:t>
            </a:r>
          </a:p>
          <a:p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95A5A22-1295-5A4C-BEED-CDAAB6B38D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1574" y="-11151"/>
            <a:ext cx="12207240" cy="3429000"/>
          </a:xfrm>
          <a:solidFill>
            <a:srgbClr val="262626">
              <a:alpha val="61961"/>
            </a:srgbClr>
          </a:solidFill>
          <a:ln>
            <a:noFill/>
          </a:ln>
        </p:spPr>
        <p:txBody>
          <a:bodyPr lIns="868680" tIns="2057400" bIns="9144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exit master text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EBD28-F38A-B644-853D-75CBD6A9F7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5847"/>
            <a:ext cx="10515600" cy="1062232"/>
          </a:xfrm>
        </p:spPr>
        <p:txBody>
          <a:bodyPr lIns="0" tIns="0" rIns="0" bIns="0" anchor="t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B6C998-067D-F24C-8880-399DE7EC60CF}"/>
              </a:ext>
            </a:extLst>
          </p:cNvPr>
          <p:cNvSpPr txBox="1"/>
          <p:nvPr userDrawn="1"/>
        </p:nvSpPr>
        <p:spPr>
          <a:xfrm>
            <a:off x="3340444" y="5935091"/>
            <a:ext cx="5511112" cy="5232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/>
                </a:solidFill>
                <a:latin typeface="+mn-lt"/>
                <a:cs typeface="Arial" panose="020B0604020202020204" pitchFamily="34" charset="0"/>
              </a:rPr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654708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3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EFD44-3E18-544B-BBAC-DCBF5F125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9494"/>
            <a:ext cx="10515600" cy="911595"/>
          </a:xfrm>
        </p:spPr>
        <p:txBody>
          <a:bodyPr lIns="0" tIns="0" rIns="0" bIns="0" anchor="t">
            <a:normAutofit/>
          </a:bodyPr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69AB53E-6566-42B1-A87A-589EE239D5A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3175" y="1963738"/>
            <a:ext cx="6759223" cy="421798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to insert image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D3509C8-7877-6946-8CE5-00F7B9552E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32800" y="3725227"/>
            <a:ext cx="2919113" cy="183531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6EC1DFF-6B7A-4C4C-9BDC-76D1FE8DD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32800" y="5692068"/>
            <a:ext cx="2919113" cy="53275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fld id="{A52BEA90-E6BE-45F4-8D5D-C2E01FE3DB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53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4DDE9C-955A-40E0-AEDB-57EE5B377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092AA-470A-438D-B06A-389D4965D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C0FCC-269D-49E4-B1A8-2F5D9EEA5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A52BEA90-E6BE-45F4-8D5D-C2E01FE3DB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2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8" r:id="rId4"/>
    <p:sldLayoutId id="2147483679" r:id="rId5"/>
    <p:sldLayoutId id="2147483680" r:id="rId6"/>
    <p:sldLayoutId id="2147483682" r:id="rId7"/>
    <p:sldLayoutId id="2147483687" r:id="rId8"/>
    <p:sldLayoutId id="2147483686" r:id="rId9"/>
    <p:sldLayoutId id="2147483681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6520861-EB31-04AA-0E11-119B5F3DCF25}"/>
              </a:ext>
            </a:extLst>
          </p:cNvPr>
          <p:cNvSpPr txBox="1"/>
          <p:nvPr/>
        </p:nvSpPr>
        <p:spPr>
          <a:xfrm>
            <a:off x="113588" y="3429000"/>
            <a:ext cx="10924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+mj-lt"/>
                <a:cs typeface="Times New Roman" panose="02020603050405020304" pitchFamily="18" charset="0"/>
              </a:rPr>
              <a:t>Authors: Jad Zalzal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, Laura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Minet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, Jeffrey Brook, Cristian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Mihele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, Hong Chen and Marianne Hatzopoulou </a:t>
            </a:r>
          </a:p>
          <a:p>
            <a:r>
              <a:rPr lang="en-US" b="1" dirty="0">
                <a:latin typeface="+mj-lt"/>
                <a:cs typeface="Times New Roman" panose="02020603050405020304" pitchFamily="18" charset="0"/>
              </a:rPr>
              <a:t>Date: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January 6, 2025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D25604-1C9B-2FE6-CC6E-B4F812675B01}"/>
              </a:ext>
            </a:extLst>
          </p:cNvPr>
          <p:cNvSpPr/>
          <p:nvPr/>
        </p:nvSpPr>
        <p:spPr>
          <a:xfrm>
            <a:off x="0" y="1138711"/>
            <a:ext cx="12192000" cy="2029031"/>
          </a:xfrm>
          <a:prstGeom prst="rect">
            <a:avLst/>
          </a:prstGeom>
          <a:solidFill>
            <a:srgbClr val="0028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3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Bridging CTM and Land-Use Regression: 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30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High-Spatial Resolution Approach to Simulate Air Pollution Exposure Disparities Under Major Transportation Policy Scenarios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ACE9AE-C82E-0095-BCD0-4C2574F0CF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5" b="15912"/>
          <a:stretch/>
        </p:blipFill>
        <p:spPr>
          <a:xfrm>
            <a:off x="0" y="4226767"/>
            <a:ext cx="12191999" cy="2631233"/>
          </a:xfrm>
          <a:prstGeom prst="rect">
            <a:avLst/>
          </a:prstGeom>
        </p:spPr>
      </p:pic>
      <p:pic>
        <p:nvPicPr>
          <p:cNvPr id="4" name="图片 12">
            <a:extLst>
              <a:ext uri="{FF2B5EF4-FFF2-40B4-BE49-F238E27FC236}">
                <a16:creationId xmlns:a16="http://schemas.microsoft.com/office/drawing/2014/main" id="{7C891DFA-DBCF-ADDD-1804-CE2E9BBC3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487" y="220398"/>
            <a:ext cx="1486632" cy="498098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1CEBF19-F054-8F4B-5080-7181C4CA0B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52"/>
            <a:ext cx="4314305" cy="84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99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8ABFBFC-B9BD-D421-4401-8C4749F61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57" y="225016"/>
            <a:ext cx="11696818" cy="479900"/>
          </a:xfrm>
        </p:spPr>
        <p:txBody>
          <a:bodyPr/>
          <a:lstStyle/>
          <a:p>
            <a:r>
              <a:rPr lang="en-US" sz="3000" b="0" dirty="0">
                <a:solidFill>
                  <a:schemeClr val="tx1"/>
                </a:solidFill>
                <a:cs typeface="Times New Roman" panose="02020603050405020304" pitchFamily="18" charset="0"/>
              </a:rPr>
              <a:t>Contributions of different fleets to NO</a:t>
            </a:r>
            <a:r>
              <a:rPr lang="en-US" sz="3000" b="0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en-US" sz="3000" b="0" dirty="0">
                <a:solidFill>
                  <a:schemeClr val="tx1"/>
                </a:solidFill>
                <a:cs typeface="Times New Roman" panose="02020603050405020304" pitchFamily="18" charset="0"/>
              </a:rPr>
              <a:t> exposure</a:t>
            </a:r>
            <a:endParaRPr lang="en-US" sz="3000" baseline="30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570CC5-2121-9806-5434-66D5FC30E8F9}"/>
              </a:ext>
            </a:extLst>
          </p:cNvPr>
          <p:cNvSpPr/>
          <p:nvPr/>
        </p:nvSpPr>
        <p:spPr>
          <a:xfrm>
            <a:off x="11112000" y="6534150"/>
            <a:ext cx="1080000" cy="323850"/>
          </a:xfrm>
          <a:prstGeom prst="rect">
            <a:avLst/>
          </a:prstGeom>
          <a:solidFill>
            <a:srgbClr val="002060"/>
          </a:solidFill>
          <a:ln>
            <a:solidFill>
              <a:srgbClr val="0028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latin typeface="+mj-lt"/>
                <a:cs typeface="Times New Roman" panose="02020603050405020304" pitchFamily="18" charset="0"/>
              </a:rPr>
              <a:t>Slide #10/13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173A11-CE08-2793-9AB7-5D4164C4E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0763"/>
            <a:ext cx="2216036" cy="737237"/>
          </a:xfrm>
          <a:prstGeom prst="rect">
            <a:avLst/>
          </a:prstGeom>
        </p:spPr>
      </p:pic>
      <p:pic>
        <p:nvPicPr>
          <p:cNvPr id="2" name="Picture 1" descr="A collage of maps of a city&#10;&#10;Description automatically generated">
            <a:extLst>
              <a:ext uri="{FF2B5EF4-FFF2-40B4-BE49-F238E27FC236}">
                <a16:creationId xmlns:a16="http://schemas.microsoft.com/office/drawing/2014/main" id="{E9343914-C3C1-4697-D26A-48DE33B53D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3"/>
          <a:stretch/>
        </p:blipFill>
        <p:spPr bwMode="auto">
          <a:xfrm>
            <a:off x="698047" y="1653292"/>
            <a:ext cx="10608530" cy="39623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F42AC1-3E5B-3286-274A-37EEE5B77862}"/>
              </a:ext>
            </a:extLst>
          </p:cNvPr>
          <p:cNvSpPr txBox="1"/>
          <p:nvPr/>
        </p:nvSpPr>
        <p:spPr>
          <a:xfrm>
            <a:off x="1143237" y="1209988"/>
            <a:ext cx="3008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+mj-lt"/>
                <a:cs typeface="Times New Roman" panose="02020603050405020304" pitchFamily="18" charset="0"/>
              </a:rPr>
              <a:t>~6% of total NO</a:t>
            </a:r>
            <a:r>
              <a:rPr lang="en-CA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CA" dirty="0">
                <a:latin typeface="+mj-lt"/>
                <a:cs typeface="Times New Roman" panose="02020603050405020304" pitchFamily="18" charset="0"/>
              </a:rPr>
              <a:t> exposure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B50253-AE2B-77A3-7970-511701860E71}"/>
              </a:ext>
            </a:extLst>
          </p:cNvPr>
          <p:cNvSpPr txBox="1"/>
          <p:nvPr/>
        </p:nvSpPr>
        <p:spPr>
          <a:xfrm>
            <a:off x="4609167" y="1209988"/>
            <a:ext cx="309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+mj-lt"/>
                <a:cs typeface="Times New Roman" panose="02020603050405020304" pitchFamily="18" charset="0"/>
              </a:rPr>
              <a:t>~12% of total NO</a:t>
            </a:r>
            <a:r>
              <a:rPr lang="en-CA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CA" dirty="0">
                <a:latin typeface="+mj-lt"/>
                <a:cs typeface="Times New Roman" panose="02020603050405020304" pitchFamily="18" charset="0"/>
              </a:rPr>
              <a:t> exposure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3530F8-481E-954D-8EA1-3F53CBD2AF59}"/>
              </a:ext>
            </a:extLst>
          </p:cNvPr>
          <p:cNvSpPr txBox="1"/>
          <p:nvPr/>
        </p:nvSpPr>
        <p:spPr>
          <a:xfrm>
            <a:off x="8103166" y="1209988"/>
            <a:ext cx="309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+mj-lt"/>
                <a:cs typeface="Times New Roman" panose="02020603050405020304" pitchFamily="18" charset="0"/>
              </a:rPr>
              <a:t>~14% of total NO</a:t>
            </a:r>
            <a:r>
              <a:rPr lang="en-CA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CA" dirty="0">
                <a:latin typeface="+mj-lt"/>
                <a:cs typeface="Times New Roman" panose="02020603050405020304" pitchFamily="18" charset="0"/>
              </a:rPr>
              <a:t> exposure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92CA5E7-89D9-AC33-91F2-0910F2862E1E}"/>
              </a:ext>
            </a:extLst>
          </p:cNvPr>
          <p:cNvSpPr/>
          <p:nvPr/>
        </p:nvSpPr>
        <p:spPr>
          <a:xfrm>
            <a:off x="8501744" y="2645042"/>
            <a:ext cx="716684" cy="7839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FB851-7646-3BF6-D591-825485249828}"/>
              </a:ext>
            </a:extLst>
          </p:cNvPr>
          <p:cNvSpPr/>
          <p:nvPr/>
        </p:nvSpPr>
        <p:spPr>
          <a:xfrm>
            <a:off x="2088622" y="3601039"/>
            <a:ext cx="1700953" cy="650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Bus burden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1AF4F4-2C74-1434-B409-E34C1C94D29E}"/>
              </a:ext>
            </a:extLst>
          </p:cNvPr>
          <p:cNvSpPr/>
          <p:nvPr/>
        </p:nvSpPr>
        <p:spPr>
          <a:xfrm>
            <a:off x="5653525" y="3601039"/>
            <a:ext cx="1700953" cy="650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Car burden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59E334-5A4B-64D1-B7BD-B503119BEE71}"/>
              </a:ext>
            </a:extLst>
          </p:cNvPr>
          <p:cNvSpPr/>
          <p:nvPr/>
        </p:nvSpPr>
        <p:spPr>
          <a:xfrm>
            <a:off x="9218428" y="3563003"/>
            <a:ext cx="1700953" cy="650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Truck burden</a:t>
            </a:r>
          </a:p>
        </p:txBody>
      </p:sp>
    </p:spTree>
    <p:extLst>
      <p:ext uri="{BB962C8B-B14F-4D97-AF65-F5344CB8AC3E}">
        <p14:creationId xmlns:p14="http://schemas.microsoft.com/office/powerpoint/2010/main" val="353627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8ABFBFC-B9BD-D421-4401-8C4749F61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57" y="225016"/>
            <a:ext cx="11696818" cy="479900"/>
          </a:xfrm>
        </p:spPr>
        <p:txBody>
          <a:bodyPr/>
          <a:lstStyle/>
          <a:p>
            <a:r>
              <a:rPr lang="en-US" sz="3000" b="0" dirty="0">
                <a:solidFill>
                  <a:schemeClr val="tx1"/>
                </a:solidFill>
                <a:cs typeface="Times New Roman" panose="02020603050405020304" pitchFamily="18" charset="0"/>
              </a:rPr>
              <a:t>Disparities in exposure to NO</a:t>
            </a:r>
            <a:r>
              <a:rPr lang="en-US" sz="3000" b="0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endParaRPr lang="en-US" sz="3000" baseline="-25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570CC5-2121-9806-5434-66D5FC30E8F9}"/>
              </a:ext>
            </a:extLst>
          </p:cNvPr>
          <p:cNvSpPr/>
          <p:nvPr/>
        </p:nvSpPr>
        <p:spPr>
          <a:xfrm>
            <a:off x="11112000" y="6534150"/>
            <a:ext cx="1080000" cy="323850"/>
          </a:xfrm>
          <a:prstGeom prst="rect">
            <a:avLst/>
          </a:prstGeom>
          <a:solidFill>
            <a:srgbClr val="002060"/>
          </a:solidFill>
          <a:ln>
            <a:solidFill>
              <a:srgbClr val="0028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latin typeface="+mj-lt"/>
                <a:cs typeface="Times New Roman" panose="02020603050405020304" pitchFamily="18" charset="0"/>
              </a:rPr>
              <a:t>Slide #11/13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173A11-CE08-2793-9AB7-5D4164C4E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0763"/>
            <a:ext cx="2216036" cy="7372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6A607F-6D63-9BF9-FD7C-6F092E403187}"/>
                  </a:ext>
                </a:extLst>
              </p:cNvPr>
              <p:cNvSpPr txBox="1"/>
              <p:nvPr/>
            </p:nvSpPr>
            <p:spPr>
              <a:xfrm>
                <a:off x="186300" y="990875"/>
                <a:ext cx="8032414" cy="52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𝐷𝑖𝑠𝑝𝑎𝑟𝑖𝑡𝑦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CA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CA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8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</m:den>
                    </m:f>
                    <m:r>
                      <a:rPr lang="en-US" sz="18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</m:t>
                    </m:r>
                    <m:nary>
                      <m:naryPr>
                        <m:chr m:val="∑"/>
                        <m:ctrlPr>
                          <a:rPr lang="en-CA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8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CA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8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CA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𝐶𝑜𝑛𝑐</m:t>
                            </m:r>
                          </m:e>
                          <m:sub>
                            <m:r>
                              <a:rPr lang="en-US" sz="18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18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𝑡h𝑄𝑢𝑖𝑛𝑡𝑖𝑙𝑒</m:t>
                            </m:r>
                            <m:r>
                              <a:rPr lang="en-US" sz="18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18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18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CA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CA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8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18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</m:t>
                    </m:r>
                    <m:nary>
                      <m:naryPr>
                        <m:chr m:val="∑"/>
                        <m:ctrlPr>
                          <a:rPr lang="en-CA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18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CA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8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CA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𝐶𝑜𝑛𝑐</m:t>
                            </m:r>
                          </m:e>
                          <m:sub>
                            <m:r>
                              <a:rPr lang="en-US" sz="18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18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𝑠𝑡𝑄𝑢𝑖𝑛𝑡𝑖𝑙𝑒</m:t>
                            </m:r>
                            <m:r>
                              <a:rPr lang="en-US" sz="18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18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CA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6A607F-6D63-9BF9-FD7C-6F092E403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00" y="990875"/>
                <a:ext cx="8032414" cy="526619"/>
              </a:xfrm>
              <a:prstGeom prst="rect">
                <a:avLst/>
              </a:prstGeom>
              <a:blipFill>
                <a:blip r:embed="rId3"/>
                <a:stretch>
                  <a:fillRect l="-228" t="-72093" b="-1139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2ABE1B7-12A2-9D98-167F-26ED06D45696}"/>
              </a:ext>
            </a:extLst>
          </p:cNvPr>
          <p:cNvSpPr txBox="1"/>
          <p:nvPr/>
        </p:nvSpPr>
        <p:spPr>
          <a:xfrm>
            <a:off x="8343898" y="552712"/>
            <a:ext cx="3724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Renters, recent immigrants, visible minorities and low-income populations are exposed to higher levels of NO</a:t>
            </a:r>
            <a:r>
              <a:rPr lang="en-US" sz="2400" baseline="-25000" dirty="0">
                <a:latin typeface="+mj-lt"/>
                <a:cs typeface="Times New Roman" panose="02020603050405020304" pitchFamily="18" charset="0"/>
              </a:rPr>
              <a:t>2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Picture 5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F48C877D-0BA9-A6B6-2DBE-4680A0A46D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045428"/>
            <a:ext cx="8094889" cy="31200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4093B6-7B37-E842-1F80-D505116D560F}"/>
              </a:ext>
            </a:extLst>
          </p:cNvPr>
          <p:cNvSpPr txBox="1"/>
          <p:nvPr/>
        </p:nvSpPr>
        <p:spPr>
          <a:xfrm>
            <a:off x="8343897" y="3077322"/>
            <a:ext cx="372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Coarse spatial resolutions underestimate disparities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A59ED9-4FDF-7D60-FC8D-FE403FCED4BC}"/>
              </a:ext>
            </a:extLst>
          </p:cNvPr>
          <p:cNvSpPr txBox="1"/>
          <p:nvPr/>
        </p:nvSpPr>
        <p:spPr>
          <a:xfrm>
            <a:off x="817584" y="5190608"/>
            <a:ext cx="11047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Times New Roman" panose="02020603050405020304" pitchFamily="18" charset="0"/>
              </a:rPr>
              <a:t>Need for comprehensive policies simultaneously targeting emissions and spatial patterns of the three fleets for better EJ outcomes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C14916E-0BC8-043F-1C50-69685C49DF86}"/>
              </a:ext>
            </a:extLst>
          </p:cNvPr>
          <p:cNvCxnSpPr>
            <a:cxnSpLocks/>
          </p:cNvCxnSpPr>
          <p:nvPr/>
        </p:nvCxnSpPr>
        <p:spPr>
          <a:xfrm>
            <a:off x="817584" y="2670971"/>
            <a:ext cx="1398452" cy="7580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DAD5FFF-A683-1C0B-C026-BE9ACFEB2515}"/>
              </a:ext>
            </a:extLst>
          </p:cNvPr>
          <p:cNvCxnSpPr>
            <a:cxnSpLocks/>
          </p:cNvCxnSpPr>
          <p:nvPr/>
        </p:nvCxnSpPr>
        <p:spPr>
          <a:xfrm>
            <a:off x="2772817" y="2861036"/>
            <a:ext cx="1398452" cy="7580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12269B-8F52-B57D-5690-B180F347C3BB}"/>
              </a:ext>
            </a:extLst>
          </p:cNvPr>
          <p:cNvCxnSpPr>
            <a:cxnSpLocks/>
          </p:cNvCxnSpPr>
          <p:nvPr/>
        </p:nvCxnSpPr>
        <p:spPr>
          <a:xfrm>
            <a:off x="4697548" y="2918615"/>
            <a:ext cx="1398452" cy="7580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E2BF2A-811E-6605-9142-43532DF088EA}"/>
              </a:ext>
            </a:extLst>
          </p:cNvPr>
          <p:cNvCxnSpPr>
            <a:cxnSpLocks/>
          </p:cNvCxnSpPr>
          <p:nvPr/>
        </p:nvCxnSpPr>
        <p:spPr>
          <a:xfrm>
            <a:off x="6622279" y="2962606"/>
            <a:ext cx="1398452" cy="7580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F66F5CF-176D-F201-8D69-896463AAD5E7}"/>
              </a:ext>
            </a:extLst>
          </p:cNvPr>
          <p:cNvCxnSpPr>
            <a:cxnSpLocks/>
          </p:cNvCxnSpPr>
          <p:nvPr/>
        </p:nvCxnSpPr>
        <p:spPr>
          <a:xfrm>
            <a:off x="817584" y="2918615"/>
            <a:ext cx="5804695" cy="2924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821B466-3FA0-62C8-3487-CD7A1D401CBB}"/>
              </a:ext>
            </a:extLst>
          </p:cNvPr>
          <p:cNvSpPr/>
          <p:nvPr/>
        </p:nvSpPr>
        <p:spPr>
          <a:xfrm>
            <a:off x="2536371" y="2122714"/>
            <a:ext cx="5807524" cy="2645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721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8ABFBFC-B9BD-D421-4401-8C4749F61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57" y="225016"/>
            <a:ext cx="10542707" cy="479900"/>
          </a:xfrm>
        </p:spPr>
        <p:txBody>
          <a:bodyPr/>
          <a:lstStyle/>
          <a:p>
            <a:r>
              <a:rPr lang="en-US" sz="3000" dirty="0">
                <a:solidFill>
                  <a:schemeClr val="tx1"/>
                </a:solidFill>
                <a:cs typeface="Times New Roman" panose="02020603050405020304" pitchFamily="18" charset="0"/>
              </a:rPr>
              <a:t>Summary &amp; Conclusions</a:t>
            </a:r>
            <a:endParaRPr lang="en-US" sz="3000" baseline="30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570CC5-2121-9806-5434-66D5FC30E8F9}"/>
              </a:ext>
            </a:extLst>
          </p:cNvPr>
          <p:cNvSpPr/>
          <p:nvPr/>
        </p:nvSpPr>
        <p:spPr>
          <a:xfrm>
            <a:off x="11112000" y="6534150"/>
            <a:ext cx="1080000" cy="323850"/>
          </a:xfrm>
          <a:prstGeom prst="rect">
            <a:avLst/>
          </a:prstGeom>
          <a:solidFill>
            <a:srgbClr val="002060"/>
          </a:solidFill>
          <a:ln>
            <a:solidFill>
              <a:srgbClr val="0028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latin typeface="+mj-lt"/>
                <a:cs typeface="Times New Roman" panose="02020603050405020304" pitchFamily="18" charset="0"/>
              </a:rPr>
              <a:t>Slide #12/13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173A11-CE08-2793-9AB7-5D4164C4E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0763"/>
            <a:ext cx="2216036" cy="737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BA3EB3-32DC-7AFA-C7F2-F535D3E44435}"/>
              </a:ext>
            </a:extLst>
          </p:cNvPr>
          <p:cNvSpPr txBox="1"/>
          <p:nvPr/>
        </p:nvSpPr>
        <p:spPr>
          <a:xfrm>
            <a:off x="186661" y="995418"/>
            <a:ext cx="116243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latin typeface="+mj-lt"/>
                <a:cs typeface="Times New Roman" panose="02020603050405020304" pitchFamily="18" charset="0"/>
              </a:rPr>
              <a:t>Exposure surfaces: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cs typeface="Times New Roman" panose="02020603050405020304" pitchFamily="18" charset="0"/>
              </a:rPr>
              <a:t>High-spatial resolution surfaces performed better when compared with measurements at reference stations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Machine learning based LUR performed better than the CTM at all spatial resolutions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Statistically combining LURs and CTMs could be useful for generating high-resolution exposure surfaces under different scenarios</a:t>
            </a:r>
          </a:p>
        </p:txBody>
      </p:sp>
      <p:pic>
        <p:nvPicPr>
          <p:cNvPr id="4" name="图片 12">
            <a:extLst>
              <a:ext uri="{FF2B5EF4-FFF2-40B4-BE49-F238E27FC236}">
                <a16:creationId xmlns:a16="http://schemas.microsoft.com/office/drawing/2014/main" id="{D89712C8-4F7E-D36B-4C53-7DEC9248D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984" y="6293719"/>
            <a:ext cx="1486632" cy="49809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CD3D3BF-7DE5-F358-F6FF-2FB77F912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695" y="6120763"/>
            <a:ext cx="4314305" cy="8440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1203E1-A1CD-43D7-7BE8-C4B412D1A186}"/>
              </a:ext>
            </a:extLst>
          </p:cNvPr>
          <p:cNvSpPr txBox="1"/>
          <p:nvPr/>
        </p:nvSpPr>
        <p:spPr>
          <a:xfrm>
            <a:off x="186660" y="3429000"/>
            <a:ext cx="116243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latin typeface="+mj-lt"/>
                <a:cs typeface="Times New Roman" panose="02020603050405020304" pitchFamily="18" charset="0"/>
              </a:rPr>
              <a:t>Environmental Justice: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Renters, recent immigrants, visible minorities and low-income populations are exposed to higher levels of NO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Reductions in emissions from a single vehicle fleet result in a reduction in disparities but are not sufficient to eliminate them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Coarser spatial resolution tended to underestimate disparities in exposure</a:t>
            </a:r>
          </a:p>
        </p:txBody>
      </p:sp>
    </p:spTree>
    <p:extLst>
      <p:ext uri="{BB962C8B-B14F-4D97-AF65-F5344CB8AC3E}">
        <p14:creationId xmlns:p14="http://schemas.microsoft.com/office/powerpoint/2010/main" val="25571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EF438-60B6-D890-CA47-A68E11CFD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8511E1-E28A-DA16-9119-B65EA1ED2A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5" b="15912"/>
          <a:stretch/>
        </p:blipFill>
        <p:spPr>
          <a:xfrm>
            <a:off x="0" y="4226767"/>
            <a:ext cx="12191999" cy="2631233"/>
          </a:xfrm>
          <a:prstGeom prst="rect">
            <a:avLst/>
          </a:prstGeom>
        </p:spPr>
      </p:pic>
      <p:pic>
        <p:nvPicPr>
          <p:cNvPr id="4" name="图片 12">
            <a:extLst>
              <a:ext uri="{FF2B5EF4-FFF2-40B4-BE49-F238E27FC236}">
                <a16:creationId xmlns:a16="http://schemas.microsoft.com/office/drawing/2014/main" id="{C35C3E10-7EE7-6DED-7DF1-1D1903D50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487" y="220398"/>
            <a:ext cx="1486632" cy="498098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A5924EB-A5EB-42E7-3C34-65D91A3F01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52"/>
            <a:ext cx="4314305" cy="844011"/>
          </a:xfrm>
          <a:prstGeom prst="rect">
            <a:avLst/>
          </a:prstGeom>
        </p:spPr>
      </p:pic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EE890A0-B215-A608-25F0-2EDD3BB1FF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84" y="2109305"/>
            <a:ext cx="1702468" cy="17024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78C448-C632-D961-B653-1808C0406CAD}"/>
              </a:ext>
            </a:extLst>
          </p:cNvPr>
          <p:cNvSpPr txBox="1"/>
          <p:nvPr/>
        </p:nvSpPr>
        <p:spPr>
          <a:xfrm>
            <a:off x="228244" y="1278308"/>
            <a:ext cx="22160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+mj-lt"/>
                <a:cs typeface="Times New Roman" panose="02020603050405020304" pitchFamily="18" charset="0"/>
              </a:rPr>
              <a:t>Check out the paper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B149BC-CBE4-B1D0-D05E-D19B2EDA5B80}"/>
              </a:ext>
            </a:extLst>
          </p:cNvPr>
          <p:cNvSpPr txBox="1"/>
          <p:nvPr/>
        </p:nvSpPr>
        <p:spPr>
          <a:xfrm>
            <a:off x="9259361" y="1278308"/>
            <a:ext cx="25422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+mj-lt"/>
                <a:cs typeface="Times New Roman" panose="02020603050405020304" pitchFamily="18" charset="0"/>
              </a:rPr>
              <a:t>Let’s connect on LinkedIn!</a:t>
            </a:r>
          </a:p>
        </p:txBody>
      </p:sp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3607C45-A1D4-D670-6D57-9FFE4D0CD8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53" y="2109305"/>
            <a:ext cx="1702468" cy="17024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A2FF0D-DA0C-0FC4-1A27-10B01B1070B8}"/>
              </a:ext>
            </a:extLst>
          </p:cNvPr>
          <p:cNvSpPr txBox="1"/>
          <p:nvPr/>
        </p:nvSpPr>
        <p:spPr>
          <a:xfrm>
            <a:off x="4016829" y="1416807"/>
            <a:ext cx="40277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+mj-lt"/>
                <a:cs typeface="Times New Roman" panose="02020603050405020304" pitchFamily="18" charset="0"/>
              </a:rPr>
              <a:t>Thank you!</a:t>
            </a:r>
          </a:p>
          <a:p>
            <a:pPr algn="ctr"/>
            <a:endParaRPr lang="en-US" sz="3000" b="1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+mj-lt"/>
                <a:cs typeface="Times New Roman" panose="02020603050405020304" pitchFamily="18" charset="0"/>
              </a:rPr>
              <a:t>Email: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jad.zalzal@mail.utoronto.ca</a:t>
            </a:r>
          </a:p>
        </p:txBody>
      </p:sp>
    </p:spTree>
    <p:extLst>
      <p:ext uri="{BB962C8B-B14F-4D97-AF65-F5344CB8AC3E}">
        <p14:creationId xmlns:p14="http://schemas.microsoft.com/office/powerpoint/2010/main" val="95636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8ABFBFC-B9BD-D421-4401-8C4749F61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57" y="225016"/>
            <a:ext cx="10542707" cy="479900"/>
          </a:xfrm>
        </p:spPr>
        <p:txBody>
          <a:bodyPr/>
          <a:lstStyle/>
          <a:p>
            <a:r>
              <a:rPr lang="en-US" sz="3000" b="0" dirty="0">
                <a:solidFill>
                  <a:schemeClr val="tx1"/>
                </a:solidFill>
                <a:cs typeface="Times New Roman" panose="02020603050405020304" pitchFamily="18" charset="0"/>
              </a:rPr>
              <a:t>Emissions from the transportation sector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C391E9-FD5E-091F-2A9D-BBBF05F94A43}"/>
              </a:ext>
            </a:extLst>
          </p:cNvPr>
          <p:cNvSpPr/>
          <p:nvPr/>
        </p:nvSpPr>
        <p:spPr>
          <a:xfrm>
            <a:off x="11112000" y="6534150"/>
            <a:ext cx="1080000" cy="323850"/>
          </a:xfrm>
          <a:prstGeom prst="rect">
            <a:avLst/>
          </a:prstGeom>
          <a:solidFill>
            <a:srgbClr val="002060"/>
          </a:solidFill>
          <a:ln>
            <a:solidFill>
              <a:srgbClr val="0028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latin typeface="+mj-lt"/>
                <a:cs typeface="Times New Roman" panose="02020603050405020304" pitchFamily="18" charset="0"/>
              </a:rPr>
              <a:t>Slide #2/13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CB73AB5-18AC-E298-0F8D-A46F29A1F41C}"/>
              </a:ext>
            </a:extLst>
          </p:cNvPr>
          <p:cNvSpPr txBox="1">
            <a:spLocks/>
          </p:cNvSpPr>
          <p:nvPr/>
        </p:nvSpPr>
        <p:spPr>
          <a:xfrm>
            <a:off x="8276124" y="2172542"/>
            <a:ext cx="2587266" cy="1256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~ 23% of NOx emissions are from on-road transportation</a:t>
            </a:r>
          </a:p>
        </p:txBody>
      </p:sp>
      <p:pic>
        <p:nvPicPr>
          <p:cNvPr id="25" name="Graphic 24" descr="Bus with solid fill">
            <a:extLst>
              <a:ext uri="{FF2B5EF4-FFF2-40B4-BE49-F238E27FC236}">
                <a16:creationId xmlns:a16="http://schemas.microsoft.com/office/drawing/2014/main" id="{3DBDE804-1BAB-F3B0-1C6E-3782F8647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169" y="4190071"/>
            <a:ext cx="1480458" cy="1480458"/>
          </a:xfrm>
          <a:prstGeom prst="rect">
            <a:avLst/>
          </a:prstGeom>
        </p:spPr>
      </p:pic>
      <p:pic>
        <p:nvPicPr>
          <p:cNvPr id="27" name="Graphic 26" descr="Car with solid fill">
            <a:extLst>
              <a:ext uri="{FF2B5EF4-FFF2-40B4-BE49-F238E27FC236}">
                <a16:creationId xmlns:a16="http://schemas.microsoft.com/office/drawing/2014/main" id="{E5782A37-7A9F-9CB8-7EA9-FA5EBDD90C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4671" y="4302642"/>
            <a:ext cx="1282658" cy="1282658"/>
          </a:xfrm>
          <a:prstGeom prst="rect">
            <a:avLst/>
          </a:prstGeom>
        </p:spPr>
      </p:pic>
      <p:pic>
        <p:nvPicPr>
          <p:cNvPr id="29" name="Graphic 28" descr="Truck with solid fill">
            <a:extLst>
              <a:ext uri="{FF2B5EF4-FFF2-40B4-BE49-F238E27FC236}">
                <a16:creationId xmlns:a16="http://schemas.microsoft.com/office/drawing/2014/main" id="{7E53E2C0-1F57-AE2D-F603-7FBCCC1864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80731" y="4302642"/>
            <a:ext cx="1282659" cy="1282659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28696AE-BE6F-CE59-14E1-5910165F9C72}"/>
              </a:ext>
            </a:extLst>
          </p:cNvPr>
          <p:cNvSpPr txBox="1">
            <a:spLocks/>
          </p:cNvSpPr>
          <p:nvPr/>
        </p:nvSpPr>
        <p:spPr>
          <a:xfrm>
            <a:off x="479765" y="5170153"/>
            <a:ext cx="2587266" cy="1256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Buses (Mostly diesel fueled)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A6144084-559F-D279-D6AF-12D40FA0B6A3}"/>
              </a:ext>
            </a:extLst>
          </p:cNvPr>
          <p:cNvSpPr txBox="1">
            <a:spLocks/>
          </p:cNvSpPr>
          <p:nvPr/>
        </p:nvSpPr>
        <p:spPr>
          <a:xfrm>
            <a:off x="4802367" y="5170153"/>
            <a:ext cx="2587266" cy="1256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Cars (Mostly gasoline fueled)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D567041-1279-F1D4-6B02-FAA42A2149ED}"/>
              </a:ext>
            </a:extLst>
          </p:cNvPr>
          <p:cNvSpPr txBox="1">
            <a:spLocks/>
          </p:cNvSpPr>
          <p:nvPr/>
        </p:nvSpPr>
        <p:spPr>
          <a:xfrm>
            <a:off x="8928427" y="5315341"/>
            <a:ext cx="2587266" cy="1256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Trucks (Mix of gasoline for light-duty trucks and diesel for medium and heavy-duty trucks)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4197D0D-7E88-D124-4944-5A670D0A68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120763"/>
            <a:ext cx="2216036" cy="737237"/>
          </a:xfrm>
          <a:prstGeom prst="rect">
            <a:avLst/>
          </a:prstGeom>
        </p:spPr>
      </p:pic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BF6B405F-AB6C-E23F-B447-1D01C188B9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688" y="850632"/>
            <a:ext cx="6470969" cy="356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5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ox and whisker chart&#10;&#10;Description automatically generated">
            <a:extLst>
              <a:ext uri="{FF2B5EF4-FFF2-40B4-BE49-F238E27FC236}">
                <a16:creationId xmlns:a16="http://schemas.microsoft.com/office/drawing/2014/main" id="{E2507C72-87A6-976D-1560-F685F917A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159" y="704916"/>
            <a:ext cx="7835800" cy="2807665"/>
          </a:xfrm>
          <a:prstGeom prst="rect">
            <a:avLst/>
          </a:prstGeom>
        </p:spPr>
      </p:pic>
      <p:pic>
        <p:nvPicPr>
          <p:cNvPr id="7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6E092760-39D6-2995-325C-A70ACB910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159" y="3527501"/>
            <a:ext cx="7835801" cy="28353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7770A8-5BE5-E5A7-F91D-7C0FDD97AD20}"/>
              </a:ext>
            </a:extLst>
          </p:cNvPr>
          <p:cNvSpPr txBox="1"/>
          <p:nvPr/>
        </p:nvSpPr>
        <p:spPr>
          <a:xfrm>
            <a:off x="0" y="3246991"/>
            <a:ext cx="4243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Regions with higher residential instability and higher ethnic concentration had higher emissions from trucks and LDVs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85A847-43AD-7B04-A14B-08E1B294A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57" y="225016"/>
            <a:ext cx="11732602" cy="479900"/>
          </a:xfrm>
        </p:spPr>
        <p:txBody>
          <a:bodyPr/>
          <a:lstStyle/>
          <a:p>
            <a:r>
              <a:rPr lang="en-US" sz="3000" b="0" dirty="0">
                <a:solidFill>
                  <a:schemeClr val="tx1"/>
                </a:solidFill>
                <a:cs typeface="Times New Roman" panose="02020603050405020304" pitchFamily="18" charset="0"/>
              </a:rPr>
              <a:t>Disparities in exposure to LDV and truck NOx emissions in Toronto</a:t>
            </a:r>
            <a:endParaRPr lang="en-US" sz="3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8D32C-97E1-F9AE-0FE7-438CE121B603}"/>
              </a:ext>
            </a:extLst>
          </p:cNvPr>
          <p:cNvSpPr/>
          <p:nvPr/>
        </p:nvSpPr>
        <p:spPr>
          <a:xfrm>
            <a:off x="11112000" y="6534150"/>
            <a:ext cx="1080000" cy="323850"/>
          </a:xfrm>
          <a:prstGeom prst="rect">
            <a:avLst/>
          </a:prstGeom>
          <a:solidFill>
            <a:srgbClr val="002060"/>
          </a:solidFill>
          <a:ln>
            <a:solidFill>
              <a:srgbClr val="0028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latin typeface="+mj-lt"/>
                <a:cs typeface="Times New Roman" panose="02020603050405020304" pitchFamily="18" charset="0"/>
              </a:rPr>
              <a:t>Slide #3/13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D32031-CBBB-BD87-7D62-FF01B665B2CC}"/>
              </a:ext>
            </a:extLst>
          </p:cNvPr>
          <p:cNvSpPr txBox="1"/>
          <p:nvPr/>
        </p:nvSpPr>
        <p:spPr>
          <a:xfrm>
            <a:off x="5473200" y="6432929"/>
            <a:ext cx="5638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Zalzal, J.,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Hatzopoulou, M. (2022). Fifteen Years of Community Exposure to Heavy-Duty Emissions: Capturing Disparities over Space and Time. Environmental Science &amp; Technology, 56(23), 16621-16632.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1813E5-8AFF-A38F-C146-A670C3BDA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20763"/>
            <a:ext cx="2216036" cy="73723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F508F9D-4D39-E2C2-EF2B-D9801306DB26}"/>
              </a:ext>
            </a:extLst>
          </p:cNvPr>
          <p:cNvCxnSpPr>
            <a:cxnSpLocks/>
          </p:cNvCxnSpPr>
          <p:nvPr/>
        </p:nvCxnSpPr>
        <p:spPr>
          <a:xfrm flipV="1">
            <a:off x="4850781" y="1393902"/>
            <a:ext cx="1694985" cy="5774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0EAADA5-6AFF-A5F5-1E8E-DF93061B4404}"/>
              </a:ext>
            </a:extLst>
          </p:cNvPr>
          <p:cNvCxnSpPr>
            <a:cxnSpLocks/>
          </p:cNvCxnSpPr>
          <p:nvPr/>
        </p:nvCxnSpPr>
        <p:spPr>
          <a:xfrm flipV="1">
            <a:off x="10110440" y="1403860"/>
            <a:ext cx="1694985" cy="5774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461C04A-66D0-E1FF-B7CF-2250E8286AD8}"/>
              </a:ext>
            </a:extLst>
          </p:cNvPr>
          <p:cNvCxnSpPr>
            <a:cxnSpLocks/>
          </p:cNvCxnSpPr>
          <p:nvPr/>
        </p:nvCxnSpPr>
        <p:spPr>
          <a:xfrm flipV="1">
            <a:off x="4783874" y="4216487"/>
            <a:ext cx="1694985" cy="5774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F22479-0A43-92A8-0FF8-0E91F8B64BDA}"/>
              </a:ext>
            </a:extLst>
          </p:cNvPr>
          <p:cNvCxnSpPr>
            <a:cxnSpLocks/>
          </p:cNvCxnSpPr>
          <p:nvPr/>
        </p:nvCxnSpPr>
        <p:spPr>
          <a:xfrm flipV="1">
            <a:off x="9957015" y="4362807"/>
            <a:ext cx="1694985" cy="5774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2E53350-6D16-6C60-96A0-706C7A4693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85" y="771256"/>
            <a:ext cx="1644640" cy="16446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9C4617-332F-BC23-818B-4E14C7D6C402}"/>
              </a:ext>
            </a:extLst>
          </p:cNvPr>
          <p:cNvSpPr txBox="1"/>
          <p:nvPr/>
        </p:nvSpPr>
        <p:spPr>
          <a:xfrm>
            <a:off x="228244" y="1183264"/>
            <a:ext cx="22160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  <a:cs typeface="Times New Roman" panose="02020603050405020304" pitchFamily="18" charset="0"/>
              </a:rPr>
              <a:t>Check out the paper here:</a:t>
            </a:r>
          </a:p>
        </p:txBody>
      </p:sp>
    </p:spTree>
    <p:extLst>
      <p:ext uri="{BB962C8B-B14F-4D97-AF65-F5344CB8AC3E}">
        <p14:creationId xmlns:p14="http://schemas.microsoft.com/office/powerpoint/2010/main" val="35707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A826C57-19C1-55D8-7524-343AE90E6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0763"/>
            <a:ext cx="2216036" cy="7372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8ABFBFC-B9BD-D421-4401-8C4749F61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57" y="225016"/>
            <a:ext cx="10542707" cy="479900"/>
          </a:xfrm>
        </p:spPr>
        <p:txBody>
          <a:bodyPr/>
          <a:lstStyle/>
          <a:p>
            <a:r>
              <a:rPr lang="en-US" sz="3000" b="0" dirty="0">
                <a:solidFill>
                  <a:schemeClr val="tx1"/>
                </a:solidFill>
                <a:cs typeface="Times New Roman" panose="02020603050405020304" pitchFamily="18" charset="0"/>
              </a:rPr>
              <a:t>CTMs vs LURs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A89DBA-76E7-2A15-33BB-417885EBB77A}"/>
              </a:ext>
            </a:extLst>
          </p:cNvPr>
          <p:cNvSpPr/>
          <p:nvPr/>
        </p:nvSpPr>
        <p:spPr>
          <a:xfrm>
            <a:off x="11112000" y="6534150"/>
            <a:ext cx="1080000" cy="323850"/>
          </a:xfrm>
          <a:prstGeom prst="rect">
            <a:avLst/>
          </a:prstGeom>
          <a:solidFill>
            <a:srgbClr val="002060"/>
          </a:solidFill>
          <a:ln>
            <a:solidFill>
              <a:srgbClr val="0028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latin typeface="+mj-lt"/>
                <a:cs typeface="Times New Roman" panose="02020603050405020304" pitchFamily="18" charset="0"/>
              </a:rPr>
              <a:t>Slide #4/13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1F5793-7AD4-F53E-70E6-08FEDEE03AEA}"/>
              </a:ext>
            </a:extLst>
          </p:cNvPr>
          <p:cNvSpPr txBox="1"/>
          <p:nvPr/>
        </p:nvSpPr>
        <p:spPr>
          <a:xfrm>
            <a:off x="1313277" y="813150"/>
            <a:ext cx="42006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i="0" dirty="0">
                <a:effectLst/>
                <a:latin typeface="+mj-lt"/>
              </a:rPr>
              <a:t>Chemical Transport Models (CTMs)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888079-3EA9-6C87-F8C2-3686FB1F00F5}"/>
              </a:ext>
            </a:extLst>
          </p:cNvPr>
          <p:cNvSpPr txBox="1"/>
          <p:nvPr/>
        </p:nvSpPr>
        <p:spPr>
          <a:xfrm>
            <a:off x="7237020" y="813150"/>
            <a:ext cx="47833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latin typeface="+mj-lt"/>
              </a:rPr>
              <a:t>Land Use Regression Models (LURs)</a:t>
            </a:r>
            <a:endParaRPr lang="en-US" sz="3000" b="1" i="0" dirty="0">
              <a:effectLst/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77F377-5F85-3526-ABE4-65DC98D554CA}"/>
              </a:ext>
            </a:extLst>
          </p:cNvPr>
          <p:cNvSpPr txBox="1"/>
          <p:nvPr/>
        </p:nvSpPr>
        <p:spPr>
          <a:xfrm>
            <a:off x="5733524" y="916997"/>
            <a:ext cx="128389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latin typeface="+mj-lt"/>
              </a:rPr>
              <a:t>vs</a:t>
            </a:r>
            <a:endParaRPr lang="en-US" sz="3000" b="1" i="0" dirty="0">
              <a:effectLst/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C983E7-A288-C35B-5D5C-1248515985B1}"/>
              </a:ext>
            </a:extLst>
          </p:cNvPr>
          <p:cNvSpPr txBox="1"/>
          <p:nvPr/>
        </p:nvSpPr>
        <p:spPr>
          <a:xfrm>
            <a:off x="1008598" y="1848956"/>
            <a:ext cx="483712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600" i="0" dirty="0">
                <a:solidFill>
                  <a:schemeClr val="accent6"/>
                </a:solidFill>
                <a:effectLst/>
                <a:latin typeface="+mj-lt"/>
              </a:rPr>
              <a:t>Suitable for simulating emission scenarios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490DFE-6E7C-5CBC-00CB-A6E8E68AB9A7}"/>
              </a:ext>
            </a:extLst>
          </p:cNvPr>
          <p:cNvSpPr txBox="1"/>
          <p:nvPr/>
        </p:nvSpPr>
        <p:spPr>
          <a:xfrm>
            <a:off x="1008598" y="3593206"/>
            <a:ext cx="483712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600" i="0" dirty="0">
                <a:solidFill>
                  <a:srgbClr val="FF0000"/>
                </a:solidFill>
                <a:effectLst/>
                <a:latin typeface="+mj-lt"/>
              </a:rPr>
              <a:t>Coarse spatial resolution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E6EAAC-C828-4F41-8EAE-7FC922161DE0}"/>
              </a:ext>
            </a:extLst>
          </p:cNvPr>
          <p:cNvSpPr txBox="1"/>
          <p:nvPr/>
        </p:nvSpPr>
        <p:spPr>
          <a:xfrm>
            <a:off x="7423529" y="1848956"/>
            <a:ext cx="483712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600" dirty="0">
                <a:solidFill>
                  <a:schemeClr val="accent6"/>
                </a:solidFill>
                <a:latin typeface="+mj-lt"/>
              </a:rPr>
              <a:t>High-spatial resolution and can capture intra-urban variability</a:t>
            </a:r>
            <a:endParaRPr lang="en-US" sz="2600" i="0" dirty="0">
              <a:solidFill>
                <a:schemeClr val="accent6"/>
              </a:solidFill>
              <a:effectLst/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34F1D9-207B-443B-787C-5EEB008CBFDE}"/>
              </a:ext>
            </a:extLst>
          </p:cNvPr>
          <p:cNvSpPr txBox="1"/>
          <p:nvPr/>
        </p:nvSpPr>
        <p:spPr>
          <a:xfrm>
            <a:off x="7423529" y="3439317"/>
            <a:ext cx="483712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600" i="0" dirty="0">
                <a:solidFill>
                  <a:srgbClr val="FF0000"/>
                </a:solidFill>
                <a:effectLst/>
                <a:latin typeface="+mj-lt"/>
              </a:rPr>
              <a:t>Cannot be used to simulate emission scenarios</a:t>
            </a:r>
          </a:p>
        </p:txBody>
      </p:sp>
      <p:sp>
        <p:nvSpPr>
          <p:cNvPr id="40" name="Plus Sign 39">
            <a:extLst>
              <a:ext uri="{FF2B5EF4-FFF2-40B4-BE49-F238E27FC236}">
                <a16:creationId xmlns:a16="http://schemas.microsoft.com/office/drawing/2014/main" id="{FA5489F8-C8FA-CE05-3EC3-0ACCBC223820}"/>
              </a:ext>
            </a:extLst>
          </p:cNvPr>
          <p:cNvSpPr/>
          <p:nvPr/>
        </p:nvSpPr>
        <p:spPr>
          <a:xfrm>
            <a:off x="11827" y="1742672"/>
            <a:ext cx="948941" cy="830454"/>
          </a:xfrm>
          <a:prstGeom prst="mathPlus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Minus Sign 40">
            <a:extLst>
              <a:ext uri="{FF2B5EF4-FFF2-40B4-BE49-F238E27FC236}">
                <a16:creationId xmlns:a16="http://schemas.microsoft.com/office/drawing/2014/main" id="{11DCD459-6B74-6F51-4395-8E53A0726B3A}"/>
              </a:ext>
            </a:extLst>
          </p:cNvPr>
          <p:cNvSpPr/>
          <p:nvPr/>
        </p:nvSpPr>
        <p:spPr>
          <a:xfrm>
            <a:off x="23654" y="3439317"/>
            <a:ext cx="925286" cy="80021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ABD25AD-DC22-8BB3-BC72-75DADA970D3C}"/>
              </a:ext>
            </a:extLst>
          </p:cNvPr>
          <p:cNvSpPr txBox="1"/>
          <p:nvPr/>
        </p:nvSpPr>
        <p:spPr>
          <a:xfrm>
            <a:off x="228071" y="5029188"/>
            <a:ext cx="1148495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i="0" dirty="0">
                <a:solidFill>
                  <a:srgbClr val="000000"/>
                </a:solidFill>
                <a:effectLst/>
                <a:latin typeface="+mj-lt"/>
              </a:rPr>
              <a:t>Previous studies have shown that coarser resolution tends to underestimate disparities in exposure to air pollution </a:t>
            </a:r>
          </a:p>
        </p:txBody>
      </p:sp>
    </p:spTree>
    <p:extLst>
      <p:ext uri="{BB962C8B-B14F-4D97-AF65-F5344CB8AC3E}">
        <p14:creationId xmlns:p14="http://schemas.microsoft.com/office/powerpoint/2010/main" val="185379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 animBg="1"/>
      <p:bldP spid="41" grpId="0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8ABFBFC-B9BD-D421-4401-8C4749F61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57" y="225016"/>
            <a:ext cx="11696818" cy="479900"/>
          </a:xfrm>
        </p:spPr>
        <p:txBody>
          <a:bodyPr/>
          <a:lstStyle/>
          <a:p>
            <a:r>
              <a:rPr lang="en-US" sz="3000" b="0" dirty="0">
                <a:solidFill>
                  <a:schemeClr val="tx1"/>
                </a:solidFill>
                <a:cs typeface="Times New Roman" panose="02020603050405020304" pitchFamily="18" charset="0"/>
              </a:rPr>
              <a:t>Objectives</a:t>
            </a:r>
            <a:endParaRPr lang="en-US" sz="3000" b="0" baseline="30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33F2C1-7780-D2DB-A013-C9E4E189F6FE}"/>
              </a:ext>
            </a:extLst>
          </p:cNvPr>
          <p:cNvSpPr txBox="1"/>
          <p:nvPr/>
        </p:nvSpPr>
        <p:spPr>
          <a:xfrm>
            <a:off x="314036" y="1192003"/>
            <a:ext cx="1156392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dirty="0">
                <a:latin typeface="+mj-lt"/>
                <a:cs typeface="Times New Roman" panose="02020603050405020304" pitchFamily="18" charset="0"/>
              </a:rPr>
              <a:t>Objective 1: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Model the impact of transportation emissions scenarios at a high-spatial resolution (~100m) by downscaling CTMs</a:t>
            </a:r>
          </a:p>
          <a:p>
            <a:pPr lvl="0">
              <a:defRPr/>
            </a:pPr>
            <a:endParaRPr lang="en-US" sz="2400" b="1" dirty="0">
              <a:latin typeface="+mj-lt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en-US" sz="2400" b="1" dirty="0"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u="sng" dirty="0">
                <a:latin typeface="+mj-lt"/>
                <a:cs typeface="Times New Roman" panose="02020603050405020304" pitchFamily="18" charset="0"/>
              </a:rPr>
              <a:t>Objective 2: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Assess the burden of buses, cars and trucks on disparities in exposure to NO</a:t>
            </a:r>
            <a:r>
              <a:rPr lang="en-US" sz="24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in the Greater Toronto Area</a:t>
            </a:r>
          </a:p>
          <a:p>
            <a:pPr lvl="0">
              <a:defRPr/>
            </a:pPr>
            <a:endParaRPr lang="en-US" sz="2400" b="1" dirty="0">
              <a:latin typeface="+mj-lt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en-US" sz="2400" b="1" dirty="0">
              <a:latin typeface="+mj-lt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400" b="1" u="sng" dirty="0">
                <a:latin typeface="+mj-lt"/>
                <a:cs typeface="Times New Roman" panose="02020603050405020304" pitchFamily="18" charset="0"/>
              </a:rPr>
              <a:t>Objective 3: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Determine the impact of spatial resolution and model used (LUR vs CTM) on exposure and environmental justice analyses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570CC5-2121-9806-5434-66D5FC30E8F9}"/>
              </a:ext>
            </a:extLst>
          </p:cNvPr>
          <p:cNvSpPr/>
          <p:nvPr/>
        </p:nvSpPr>
        <p:spPr>
          <a:xfrm>
            <a:off x="11112000" y="6534150"/>
            <a:ext cx="1080000" cy="323850"/>
          </a:xfrm>
          <a:prstGeom prst="rect">
            <a:avLst/>
          </a:prstGeom>
          <a:solidFill>
            <a:srgbClr val="002060"/>
          </a:solidFill>
          <a:ln>
            <a:solidFill>
              <a:srgbClr val="0028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latin typeface="+mj-lt"/>
                <a:cs typeface="Times New Roman" panose="02020603050405020304" pitchFamily="18" charset="0"/>
              </a:rPr>
              <a:t>Slide #5/13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173A11-CE08-2793-9AB7-5D4164C4E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0763"/>
            <a:ext cx="2216036" cy="73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8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8ABFBFC-B9BD-D421-4401-8C4749F61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57" y="225016"/>
            <a:ext cx="11696818" cy="479900"/>
          </a:xfrm>
        </p:spPr>
        <p:txBody>
          <a:bodyPr/>
          <a:lstStyle/>
          <a:p>
            <a:r>
              <a:rPr lang="en-US" sz="3000" b="0" dirty="0">
                <a:solidFill>
                  <a:schemeClr val="tx1"/>
                </a:solidFill>
                <a:cs typeface="Times New Roman" panose="02020603050405020304" pitchFamily="18" charset="0"/>
              </a:rPr>
              <a:t>Mobile measurements and CTM simulation</a:t>
            </a:r>
            <a:endParaRPr lang="en-US" sz="3000" baseline="30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570CC5-2121-9806-5434-66D5FC30E8F9}"/>
              </a:ext>
            </a:extLst>
          </p:cNvPr>
          <p:cNvSpPr/>
          <p:nvPr/>
        </p:nvSpPr>
        <p:spPr>
          <a:xfrm>
            <a:off x="11112000" y="6534150"/>
            <a:ext cx="1080000" cy="323850"/>
          </a:xfrm>
          <a:prstGeom prst="rect">
            <a:avLst/>
          </a:prstGeom>
          <a:solidFill>
            <a:srgbClr val="002060"/>
          </a:solidFill>
          <a:ln>
            <a:solidFill>
              <a:srgbClr val="0028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latin typeface="+mj-lt"/>
                <a:cs typeface="Times New Roman" panose="02020603050405020304" pitchFamily="18" charset="0"/>
              </a:rPr>
              <a:t>Slide #6/13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173A11-CE08-2793-9AB7-5D4164C4E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0763"/>
            <a:ext cx="2216036" cy="737237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5F52FE8-27C0-6D15-C7E5-AB9457EEB962}"/>
              </a:ext>
            </a:extLst>
          </p:cNvPr>
          <p:cNvSpPr txBox="1">
            <a:spLocks/>
          </p:cNvSpPr>
          <p:nvPr/>
        </p:nvSpPr>
        <p:spPr>
          <a:xfrm>
            <a:off x="873643" y="841280"/>
            <a:ext cx="4078676" cy="14137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Mobile monitoring campaign (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Shairsingh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et al. 2019)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7D0F594-1854-F49D-9C9B-A507DE03E21C}"/>
              </a:ext>
            </a:extLst>
          </p:cNvPr>
          <p:cNvSpPr txBox="1">
            <a:spLocks/>
          </p:cNvSpPr>
          <p:nvPr/>
        </p:nvSpPr>
        <p:spPr>
          <a:xfrm>
            <a:off x="521950" y="5034133"/>
            <a:ext cx="4925709" cy="10000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Mobile </a:t>
            </a:r>
            <a:r>
              <a:rPr lang="en-US" sz="20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en-US" sz="2000" kern="100" baseline="-25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CA" sz="2000" kern="100" baseline="-25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measurements collected on 30 days during the months of July and September 2015 and during January 2016 in the Greater Toronto Area (GTA)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B4E56EC-6A61-3F9C-874B-E98FC0EA9116}"/>
              </a:ext>
            </a:extLst>
          </p:cNvPr>
          <p:cNvSpPr txBox="1">
            <a:spLocks/>
          </p:cNvSpPr>
          <p:nvPr/>
        </p:nvSpPr>
        <p:spPr>
          <a:xfrm>
            <a:off x="7826830" y="791454"/>
            <a:ext cx="3078030" cy="479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CTM simulations </a:t>
            </a: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(Minet et al. 2020)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8B040C93-1942-2EAE-2B1A-2550F2BA4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360" y="1444009"/>
            <a:ext cx="4163357" cy="338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AB2E1A-5809-B016-9C78-7AC3028F818A}"/>
              </a:ext>
            </a:extLst>
          </p:cNvPr>
          <p:cNvSpPr txBox="1"/>
          <p:nvPr/>
        </p:nvSpPr>
        <p:spPr>
          <a:xfrm>
            <a:off x="6622538" y="4878651"/>
            <a:ext cx="52656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Polair3D CTM was run over 3 nested domains of </a:t>
            </a:r>
            <a:r>
              <a:rPr lang="en-US" sz="20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12km</a:t>
            </a:r>
            <a:r>
              <a:rPr lang="en-US" sz="2000" kern="100" baseline="30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4km</a:t>
            </a:r>
            <a:r>
              <a:rPr lang="en-US" sz="2000" kern="100" baseline="30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1km</a:t>
            </a:r>
            <a:r>
              <a:rPr lang="en-US" sz="2000" kern="100" baseline="30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CA" sz="2000" kern="100" baseline="30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resolutions for the months of May and November 2016</a:t>
            </a:r>
          </a:p>
        </p:txBody>
      </p:sp>
      <p:pic>
        <p:nvPicPr>
          <p:cNvPr id="18" name="Picture 17" descr="A map of a city&#10;&#10;Description automatically generated">
            <a:extLst>
              <a:ext uri="{FF2B5EF4-FFF2-40B4-BE49-F238E27FC236}">
                <a16:creationId xmlns:a16="http://schemas.microsoft.com/office/drawing/2014/main" id="{E033AD72-A1FC-BDC9-F579-B8E9EF09DD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57" y="1555347"/>
            <a:ext cx="5419292" cy="3383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90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77390-3401-2CEB-6542-364D8F62D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1611440-B9E0-F322-3770-C3FFBA3FF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57" y="225016"/>
            <a:ext cx="11696818" cy="479900"/>
          </a:xfrm>
        </p:spPr>
        <p:txBody>
          <a:bodyPr/>
          <a:lstStyle/>
          <a:p>
            <a:r>
              <a:rPr lang="en-US" sz="3000" b="0" dirty="0">
                <a:solidFill>
                  <a:schemeClr val="tx1"/>
                </a:solidFill>
                <a:cs typeface="Times New Roman" panose="02020603050405020304" pitchFamily="18" charset="0"/>
              </a:rPr>
              <a:t>Downscaling model</a:t>
            </a:r>
            <a:endParaRPr lang="en-US" sz="3000" baseline="30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7E4D97-896D-5CE6-19DD-804551B89C0D}"/>
              </a:ext>
            </a:extLst>
          </p:cNvPr>
          <p:cNvSpPr/>
          <p:nvPr/>
        </p:nvSpPr>
        <p:spPr>
          <a:xfrm>
            <a:off x="11112000" y="6534150"/>
            <a:ext cx="1080000" cy="323850"/>
          </a:xfrm>
          <a:prstGeom prst="rect">
            <a:avLst/>
          </a:prstGeom>
          <a:solidFill>
            <a:srgbClr val="002060"/>
          </a:solidFill>
          <a:ln>
            <a:solidFill>
              <a:srgbClr val="0028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latin typeface="+mj-lt"/>
                <a:cs typeface="Times New Roman" panose="02020603050405020304" pitchFamily="18" charset="0"/>
              </a:rPr>
              <a:t>Slide #7/13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460A45D-5E37-CFCC-2335-A84A2F735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0763"/>
            <a:ext cx="2216036" cy="7372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73098B-71D2-AAC6-E420-E37718300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25" y="834437"/>
            <a:ext cx="3600000" cy="31541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2A8E1A-0938-18C7-ADB1-9AA53186F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825" y="4145283"/>
            <a:ext cx="3600000" cy="18976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CC0049-8931-BF33-4D97-426018A52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463" y="775068"/>
            <a:ext cx="3943449" cy="26331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92BC6D-C113-FD02-4E3A-76E9203031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1647" y="3079172"/>
            <a:ext cx="4124297" cy="3041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88B3F0-D27F-0C82-494D-F8EAF3235F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5944" y="2091661"/>
            <a:ext cx="1502231" cy="29570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4B211C-AFCE-FE1C-BE0B-B0470D6F3B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00957" y="3988635"/>
            <a:ext cx="1186576" cy="784389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250A77A-E16A-9B4A-DF28-D1AA81AC554F}"/>
              </a:ext>
            </a:extLst>
          </p:cNvPr>
          <p:cNvSpPr txBox="1">
            <a:spLocks/>
          </p:cNvSpPr>
          <p:nvPr/>
        </p:nvSpPr>
        <p:spPr>
          <a:xfrm>
            <a:off x="123825" y="2722412"/>
            <a:ext cx="2949493" cy="23263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400" dirty="0">
                <a:solidFill>
                  <a:schemeClr val="tx1"/>
                </a:solidFill>
                <a:latin typeface="+mj-lt"/>
              </a:rPr>
              <a:t>Combine CTMs and LURs for the purpose of downscaling CTM simulations under different scenarios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010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F854A-7E75-AAE5-C682-3F4547D6F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map&#10;&#10;Description automatically generated">
            <a:extLst>
              <a:ext uri="{FF2B5EF4-FFF2-40B4-BE49-F238E27FC236}">
                <a16:creationId xmlns:a16="http://schemas.microsoft.com/office/drawing/2014/main" id="{DEFCC610-919E-D6A4-6866-B0C7A39CC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420" y="0"/>
            <a:ext cx="7070223" cy="662805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34C43D0-95CB-390D-1B34-ACD5CCCFF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57" y="225016"/>
            <a:ext cx="11696818" cy="479900"/>
          </a:xfrm>
        </p:spPr>
        <p:txBody>
          <a:bodyPr/>
          <a:lstStyle/>
          <a:p>
            <a:r>
              <a:rPr lang="en-US" sz="3000" b="0" dirty="0">
                <a:solidFill>
                  <a:schemeClr val="tx1"/>
                </a:solidFill>
                <a:cs typeface="Times New Roman" panose="02020603050405020304" pitchFamily="18" charset="0"/>
              </a:rPr>
              <a:t>Downscaling model</a:t>
            </a:r>
            <a:endParaRPr lang="en-US" sz="3000" baseline="30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05A48F-9BC6-3B58-4D26-FF4A2703BE3E}"/>
              </a:ext>
            </a:extLst>
          </p:cNvPr>
          <p:cNvSpPr/>
          <p:nvPr/>
        </p:nvSpPr>
        <p:spPr>
          <a:xfrm>
            <a:off x="11112000" y="6534150"/>
            <a:ext cx="1080000" cy="323850"/>
          </a:xfrm>
          <a:prstGeom prst="rect">
            <a:avLst/>
          </a:prstGeom>
          <a:solidFill>
            <a:srgbClr val="002060"/>
          </a:solidFill>
          <a:ln>
            <a:solidFill>
              <a:srgbClr val="0028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latin typeface="+mj-lt"/>
                <a:cs typeface="Times New Roman" panose="02020603050405020304" pitchFamily="18" charset="0"/>
              </a:rPr>
              <a:t>Slide #8/13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603C23-7A76-8D17-3A41-FF5B4B566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20763"/>
            <a:ext cx="2216036" cy="737237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A653996-7E67-6436-213F-324810981925}"/>
              </a:ext>
            </a:extLst>
          </p:cNvPr>
          <p:cNvSpPr txBox="1">
            <a:spLocks/>
          </p:cNvSpPr>
          <p:nvPr/>
        </p:nvSpPr>
        <p:spPr>
          <a:xfrm>
            <a:off x="371357" y="2611136"/>
            <a:ext cx="3860909" cy="23263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400" dirty="0">
                <a:solidFill>
                  <a:schemeClr val="tx1"/>
                </a:solidFill>
              </a:rPr>
              <a:t>The updated downscaling factors resulted in larger decreases near major roads compared to using base case factors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755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8ABFBFC-B9BD-D421-4401-8C4749F61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57" y="225016"/>
            <a:ext cx="11696818" cy="479900"/>
          </a:xfrm>
        </p:spPr>
        <p:txBody>
          <a:bodyPr/>
          <a:lstStyle/>
          <a:p>
            <a:r>
              <a:rPr lang="en-US" sz="3000" b="0" dirty="0">
                <a:solidFill>
                  <a:schemeClr val="tx1"/>
                </a:solidFill>
                <a:cs typeface="Times New Roman" panose="02020603050405020304" pitchFamily="18" charset="0"/>
              </a:rPr>
              <a:t>Base case surfaces</a:t>
            </a:r>
            <a:endParaRPr lang="en-US" sz="3000" baseline="30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570CC5-2121-9806-5434-66D5FC30E8F9}"/>
              </a:ext>
            </a:extLst>
          </p:cNvPr>
          <p:cNvSpPr/>
          <p:nvPr/>
        </p:nvSpPr>
        <p:spPr>
          <a:xfrm>
            <a:off x="11112000" y="6534150"/>
            <a:ext cx="1080000" cy="323850"/>
          </a:xfrm>
          <a:prstGeom prst="rect">
            <a:avLst/>
          </a:prstGeom>
          <a:solidFill>
            <a:srgbClr val="002060"/>
          </a:solidFill>
          <a:ln>
            <a:solidFill>
              <a:srgbClr val="0028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latin typeface="+mj-lt"/>
                <a:cs typeface="Times New Roman" panose="02020603050405020304" pitchFamily="18" charset="0"/>
              </a:rPr>
              <a:t>Slide #9/13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173A11-CE08-2793-9AB7-5D4164C4E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0763"/>
            <a:ext cx="2216036" cy="737237"/>
          </a:xfrm>
          <a:prstGeom prst="rect">
            <a:avLst/>
          </a:prstGeom>
        </p:spPr>
      </p:pic>
      <p:pic>
        <p:nvPicPr>
          <p:cNvPr id="4" name="Picture 3" descr="A group of maps of different colored areas&#10;&#10;Description automatically generated with medium confidence">
            <a:extLst>
              <a:ext uri="{FF2B5EF4-FFF2-40B4-BE49-F238E27FC236}">
                <a16:creationId xmlns:a16="http://schemas.microsoft.com/office/drawing/2014/main" id="{B4264F34-A141-7AC5-164E-0A69CD5BE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5" y="1005998"/>
            <a:ext cx="8239840" cy="48460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F270C1-AF98-2A40-72EB-055BB9B83785}"/>
              </a:ext>
            </a:extLst>
          </p:cNvPr>
          <p:cNvSpPr/>
          <p:nvPr/>
        </p:nvSpPr>
        <p:spPr>
          <a:xfrm>
            <a:off x="371357" y="1005998"/>
            <a:ext cx="7932671" cy="24230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54BBC6-CC82-3EA7-1F5D-27221FCC9B77}"/>
              </a:ext>
            </a:extLst>
          </p:cNvPr>
          <p:cNvSpPr/>
          <p:nvPr/>
        </p:nvSpPr>
        <p:spPr>
          <a:xfrm>
            <a:off x="373397" y="3428999"/>
            <a:ext cx="5187432" cy="24230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84E3AB-666B-890B-02BB-386136C594D1}"/>
              </a:ext>
            </a:extLst>
          </p:cNvPr>
          <p:cNvSpPr txBox="1"/>
          <p:nvPr/>
        </p:nvSpPr>
        <p:spPr>
          <a:xfrm>
            <a:off x="4337692" y="5251837"/>
            <a:ext cx="1145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Times New Roman" panose="02020603050405020304" pitchFamily="18" charset="0"/>
              </a:rPr>
              <a:t>R</a:t>
            </a:r>
            <a:r>
              <a:rPr lang="en-US" sz="20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=0.73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256F00-B78D-70C9-D56A-A89BFC7A48F1}"/>
              </a:ext>
            </a:extLst>
          </p:cNvPr>
          <p:cNvSpPr txBox="1"/>
          <p:nvPr/>
        </p:nvSpPr>
        <p:spPr>
          <a:xfrm>
            <a:off x="1594493" y="5225193"/>
            <a:ext cx="1145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Times New Roman" panose="02020603050405020304" pitchFamily="18" charset="0"/>
              </a:rPr>
              <a:t>R</a:t>
            </a:r>
            <a:r>
              <a:rPr lang="en-US" sz="20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=0.49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36976B-6BC2-B61D-E456-6A884F56AF7C}"/>
              </a:ext>
            </a:extLst>
          </p:cNvPr>
          <p:cNvSpPr txBox="1"/>
          <p:nvPr/>
        </p:nvSpPr>
        <p:spPr>
          <a:xfrm>
            <a:off x="7131042" y="2813445"/>
            <a:ext cx="1145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Times New Roman" panose="02020603050405020304" pitchFamily="18" charset="0"/>
              </a:rPr>
              <a:t>R</a:t>
            </a:r>
            <a:r>
              <a:rPr lang="en-US" sz="20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=0.27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654271-EDFE-16AD-7B19-E4811686BB40}"/>
              </a:ext>
            </a:extLst>
          </p:cNvPr>
          <p:cNvSpPr txBox="1"/>
          <p:nvPr/>
        </p:nvSpPr>
        <p:spPr>
          <a:xfrm>
            <a:off x="4337692" y="2813445"/>
            <a:ext cx="1145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Times New Roman" panose="02020603050405020304" pitchFamily="18" charset="0"/>
              </a:rPr>
              <a:t>R</a:t>
            </a:r>
            <a:r>
              <a:rPr lang="en-US" sz="20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=0.19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F2D928-9358-6243-9621-BF42BEDD72A6}"/>
              </a:ext>
            </a:extLst>
          </p:cNvPr>
          <p:cNvSpPr txBox="1"/>
          <p:nvPr/>
        </p:nvSpPr>
        <p:spPr>
          <a:xfrm>
            <a:off x="1643191" y="2802191"/>
            <a:ext cx="1145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Times New Roman" panose="02020603050405020304" pitchFamily="18" charset="0"/>
              </a:rPr>
              <a:t>R</a:t>
            </a:r>
            <a:r>
              <a:rPr lang="en-US" sz="20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=0.24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A4931F-E1D7-FC31-1A3B-847F9F4E0450}"/>
              </a:ext>
            </a:extLst>
          </p:cNvPr>
          <p:cNvSpPr txBox="1"/>
          <p:nvPr/>
        </p:nvSpPr>
        <p:spPr>
          <a:xfrm>
            <a:off x="8709528" y="1432586"/>
            <a:ext cx="3482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High-spatial resolution surfaces necessary to capture intra-urban variability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85838E-6076-6AE6-2AA9-C3C0AD15CF07}"/>
              </a:ext>
            </a:extLst>
          </p:cNvPr>
          <p:cNvSpPr txBox="1"/>
          <p:nvPr/>
        </p:nvSpPr>
        <p:spPr>
          <a:xfrm>
            <a:off x="8709527" y="3845737"/>
            <a:ext cx="3003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LUR-based surface performed better than CTMs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C1AB2A3-48DD-9FF1-C3FC-685563496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9717" y="2244059"/>
            <a:ext cx="2072444" cy="193899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A8D27A2-A234-F5E7-F613-BBD4C264BBD1}"/>
              </a:ext>
            </a:extLst>
          </p:cNvPr>
          <p:cNvSpPr txBox="1"/>
          <p:nvPr/>
        </p:nvSpPr>
        <p:spPr>
          <a:xfrm>
            <a:off x="9653037" y="4254574"/>
            <a:ext cx="1665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NO</a:t>
            </a:r>
            <a:r>
              <a:rPr lang="en-CA" baseline="-25000" dirty="0"/>
              <a:t>2</a:t>
            </a:r>
            <a:r>
              <a:rPr lang="en-CA" dirty="0"/>
              <a:t> surface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C7999A-CC05-AFCC-87D7-951C20B492BB}"/>
              </a:ext>
            </a:extLst>
          </p:cNvPr>
          <p:cNvSpPr txBox="1"/>
          <p:nvPr/>
        </p:nvSpPr>
        <p:spPr>
          <a:xfrm rot="16200000">
            <a:off x="7970112" y="2969257"/>
            <a:ext cx="2164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NAPS NO</a:t>
            </a:r>
            <a:r>
              <a:rPr lang="en-CA" baseline="-25000" dirty="0"/>
              <a:t>2</a:t>
            </a:r>
            <a:r>
              <a:rPr lang="en-CA" dirty="0"/>
              <a:t> concentrations</a:t>
            </a:r>
          </a:p>
        </p:txBody>
      </p:sp>
    </p:spTree>
    <p:extLst>
      <p:ext uri="{BB962C8B-B14F-4D97-AF65-F5344CB8AC3E}">
        <p14:creationId xmlns:p14="http://schemas.microsoft.com/office/powerpoint/2010/main" val="322819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/>
      <p:bldP spid="9" grpId="0"/>
      <p:bldP spid="10" grpId="0"/>
      <p:bldP spid="12" grpId="0"/>
      <p:bldP spid="13" grpId="0"/>
      <p:bldP spid="16" grpId="0"/>
      <p:bldP spid="17" grpId="0"/>
      <p:bldP spid="23" grpId="0"/>
      <p:bldP spid="23" grpId="1"/>
      <p:bldP spid="24" grpId="0"/>
      <p:bldP spid="24" grpId="1"/>
    </p:bldLst>
  </p:timing>
</p:sld>
</file>

<file path=ppt/theme/theme1.xml><?xml version="1.0" encoding="utf-8"?>
<a:theme xmlns:a="http://schemas.openxmlformats.org/drawingml/2006/main" name="Office Theme">
  <a:themeElements>
    <a:clrScheme name="Custom 16">
      <a:dk1>
        <a:srgbClr val="000000"/>
      </a:dk1>
      <a:lt1>
        <a:srgbClr val="FFFFFF"/>
      </a:lt1>
      <a:dk2>
        <a:srgbClr val="574512"/>
      </a:dk2>
      <a:lt2>
        <a:srgbClr val="6C3C0D"/>
      </a:lt2>
      <a:accent1>
        <a:srgbClr val="DDDDDD"/>
      </a:accent1>
      <a:accent2>
        <a:srgbClr val="616A78"/>
      </a:accent2>
      <a:accent3>
        <a:srgbClr val="B18A2C"/>
      </a:accent3>
      <a:accent4>
        <a:srgbClr val="D87C1B"/>
      </a:accent4>
      <a:accent5>
        <a:srgbClr val="2E515E"/>
      </a:accent5>
      <a:accent6>
        <a:srgbClr val="1D7CB8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sertion-Evidence-Template_Win32_CP_v19.potx" id="{F7F7AC7C-B7AB-44FD-AC83-76356AEA967F}" vid="{C271DA4D-3F28-4C4F-A66E-BDB8F32B9A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Assertion evidence presentation</Template>
  <TotalTime>38851</TotalTime>
  <Words>661</Words>
  <Application>Microsoft Office PowerPoint</Application>
  <PresentationFormat>Widescreen</PresentationFormat>
  <Paragraphs>89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Times New Roman</vt:lpstr>
      <vt:lpstr>Wingdings</vt:lpstr>
      <vt:lpstr>Office Theme</vt:lpstr>
      <vt:lpstr>PowerPoint Presentation</vt:lpstr>
      <vt:lpstr>Emissions from the transportation sector</vt:lpstr>
      <vt:lpstr>Disparities in exposure to LDV and truck NOx emissions in Toronto</vt:lpstr>
      <vt:lpstr>CTMs vs LURs</vt:lpstr>
      <vt:lpstr>Objectives</vt:lpstr>
      <vt:lpstr>Mobile measurements and CTM simulation</vt:lpstr>
      <vt:lpstr>Downscaling model</vt:lpstr>
      <vt:lpstr>Downscaling model</vt:lpstr>
      <vt:lpstr>Base case surfaces</vt:lpstr>
      <vt:lpstr>Contributions of different fleets to NO2 exposure</vt:lpstr>
      <vt:lpstr>Disparities in exposure to NO2</vt:lpstr>
      <vt:lpstr>Summary &amp; 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Jad Zalzal</dc:creator>
  <cp:lastModifiedBy>Jad Zalzal</cp:lastModifiedBy>
  <cp:revision>166</cp:revision>
  <dcterms:created xsi:type="dcterms:W3CDTF">2022-07-13T14:20:58Z</dcterms:created>
  <dcterms:modified xsi:type="dcterms:W3CDTF">2025-01-06T04:15:40Z</dcterms:modified>
</cp:coreProperties>
</file>